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715" r:id="rId2"/>
    <p:sldId id="449" r:id="rId3"/>
    <p:sldId id="784" r:id="rId4"/>
    <p:sldId id="660" r:id="rId5"/>
    <p:sldId id="454" r:id="rId6"/>
    <p:sldId id="794" r:id="rId7"/>
    <p:sldId id="704" r:id="rId8"/>
    <p:sldId id="718" r:id="rId9"/>
    <p:sldId id="653" r:id="rId10"/>
    <p:sldId id="734" r:id="rId11"/>
    <p:sldId id="719" r:id="rId12"/>
    <p:sldId id="795" r:id="rId13"/>
    <p:sldId id="880" r:id="rId14"/>
    <p:sldId id="881" r:id="rId15"/>
    <p:sldId id="882" r:id="rId16"/>
    <p:sldId id="892" r:id="rId17"/>
    <p:sldId id="830" r:id="rId18"/>
    <p:sldId id="887" r:id="rId19"/>
    <p:sldId id="883" r:id="rId20"/>
    <p:sldId id="888" r:id="rId21"/>
    <p:sldId id="884" r:id="rId22"/>
    <p:sldId id="889" r:id="rId23"/>
    <p:sldId id="885" r:id="rId24"/>
    <p:sldId id="890" r:id="rId25"/>
    <p:sldId id="886" r:id="rId26"/>
    <p:sldId id="891" r:id="rId27"/>
    <p:sldId id="832" r:id="rId28"/>
    <p:sldId id="829" r:id="rId29"/>
    <p:sldId id="827" r:id="rId30"/>
    <p:sldId id="834" r:id="rId31"/>
    <p:sldId id="742" r:id="rId32"/>
    <p:sldId id="743" r:id="rId33"/>
    <p:sldId id="893" r:id="rId34"/>
    <p:sldId id="894" r:id="rId35"/>
    <p:sldId id="748" r:id="rId36"/>
    <p:sldId id="747" r:id="rId37"/>
    <p:sldId id="895" r:id="rId38"/>
    <p:sldId id="896" r:id="rId39"/>
    <p:sldId id="897" r:id="rId40"/>
    <p:sldId id="898" r:id="rId41"/>
    <p:sldId id="899" r:id="rId42"/>
    <p:sldId id="754" r:id="rId43"/>
    <p:sldId id="760" r:id="rId44"/>
    <p:sldId id="671" r:id="rId45"/>
    <p:sldId id="903" r:id="rId46"/>
    <p:sldId id="904" r:id="rId47"/>
    <p:sldId id="905" r:id="rId48"/>
    <p:sldId id="906" r:id="rId49"/>
    <p:sldId id="907" r:id="rId50"/>
    <p:sldId id="675" r:id="rId51"/>
    <p:sldId id="761" r:id="rId52"/>
    <p:sldId id="762" r:id="rId53"/>
    <p:sldId id="763" r:id="rId54"/>
    <p:sldId id="764" r:id="rId55"/>
    <p:sldId id="765" r:id="rId56"/>
    <p:sldId id="908" r:id="rId57"/>
    <p:sldId id="909" r:id="rId58"/>
    <p:sldId id="910" r:id="rId59"/>
    <p:sldId id="911" r:id="rId60"/>
    <p:sldId id="912" r:id="rId61"/>
    <p:sldId id="913" r:id="rId62"/>
    <p:sldId id="914" r:id="rId63"/>
    <p:sldId id="915" r:id="rId64"/>
    <p:sldId id="775" r:id="rId65"/>
    <p:sldId id="867" r:id="rId66"/>
    <p:sldId id="845" r:id="rId67"/>
    <p:sldId id="916" r:id="rId68"/>
    <p:sldId id="858" r:id="rId69"/>
    <p:sldId id="917" r:id="rId70"/>
    <p:sldId id="918" r:id="rId71"/>
    <p:sldId id="871" r:id="rId72"/>
    <p:sldId id="874" r:id="rId7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80901" autoAdjust="0"/>
  </p:normalViewPr>
  <p:slideViewPr>
    <p:cSldViewPr snapToGrid="0" snapToObjects="1">
      <p:cViewPr>
        <p:scale>
          <a:sx n="100" d="100"/>
          <a:sy n="100" d="100"/>
        </p:scale>
        <p:origin x="-1880" y="-4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notesMaster" Target="notesMasters/notesMaster1.xml"/><Relationship Id="rId75" Type="http://schemas.openxmlformats.org/officeDocument/2006/relationships/printerSettings" Target="printerSettings/printerSettings1.bin"/><Relationship Id="rId76" Type="http://schemas.openxmlformats.org/officeDocument/2006/relationships/presProps" Target="presProps.xml"/><Relationship Id="rId77" Type="http://schemas.openxmlformats.org/officeDocument/2006/relationships/viewProps" Target="viewProps.xml"/><Relationship Id="rId78" Type="http://schemas.openxmlformats.org/officeDocument/2006/relationships/theme" Target="theme/theme1.xml"/><Relationship Id="rId79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8B269-87B3-404A-8708-E74246339D45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4268F-E79D-F44F-8272-ED77436B1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492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you ever wondered…</a:t>
            </a:r>
          </a:p>
          <a:p>
            <a:endParaRPr lang="en-US" dirty="0" smtClean="0"/>
          </a:p>
          <a:p>
            <a:r>
              <a:rPr lang="en-US" dirty="0" smtClean="0"/>
              <a:t>What magic do</a:t>
            </a:r>
            <a:r>
              <a:rPr lang="en-US" baseline="0" dirty="0" smtClean="0"/>
              <a:t> they posses that normal people don’t?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What secret knowledge do they hold that gives them the ability to… ?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What skills do they have that allows them to…?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81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it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wasn’t always easy for me… In fact, here’s my nightmare story…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I’ll never forget the worst thing that ever happened…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Big discovery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figured out that led you out of the darkness and into the light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your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life is different now.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Instead of _______, now I _________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(use pictures, ask people to imagine having these results)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Here’s</a:t>
            </a:r>
            <a:r>
              <a:rPr lang="en-US" baseline="0" dirty="0" smtClean="0"/>
              <a:t> the _______ we’re going to cover!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where you share secrets. Make as many slides 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where you share secrets. Make as many slides </a:t>
            </a:r>
            <a:r>
              <a:rPr lang="en-US" baseline="0" smtClean="0"/>
              <a:t>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where you share secrets. Make as many slides </a:t>
            </a:r>
            <a:r>
              <a:rPr lang="en-US" baseline="0" smtClean="0"/>
              <a:t>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where you share secrets. Make as many slides </a:t>
            </a:r>
            <a:r>
              <a:rPr lang="en-US" baseline="0" smtClean="0"/>
              <a:t>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where you share secrets. Make as many slides </a:t>
            </a:r>
            <a:r>
              <a:rPr lang="en-US" baseline="0" smtClean="0"/>
              <a:t>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title of this </a:t>
            </a:r>
            <a:r>
              <a:rPr lang="en-US" baseline="0" dirty="0" err="1" smtClean="0"/>
              <a:t>webinar</a:t>
            </a:r>
            <a:r>
              <a:rPr lang="en-US" baseline="0" dirty="0" smtClean="0"/>
              <a:t> and what you’re going to learn. The big promise based on their desire and how they’re going to avoid the “pain.”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429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You’re sitting here at your computer right now listening and watching this…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You’ve heard my story of how this system has worked for my students, and me…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by now, you obviously know this truly can work for you.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clearly, you know learning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how to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essential for reaching all your goals…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Naturally, you also know you must learn how to do it and do it effectively to start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________________.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is why you’re smart to commit to learning and mastering this skill set…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And, you might be wondering what the fastest way to do this now so you can make things happen for you right away…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That’s why I created ______________.</a:t>
            </a:r>
            <a:r>
              <a:rPr lang="en-US" baseline="0" dirty="0" smtClean="0"/>
              <a:t> (Image or title of solution).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91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big</a:t>
            </a:r>
            <a:r>
              <a:rPr lang="en-US" baseline="0" dirty="0" smtClean="0"/>
              <a:t> idea. What it is in a nutshell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3446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</a:t>
            </a:r>
            <a:r>
              <a:rPr lang="en-US" baseline="0" dirty="0" smtClean="0"/>
              <a:t> you’re going to fulfill the big promise.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429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short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a time it can take…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are exactly the person I designed this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808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cs typeface="MS PGothic" pitchFamily="34" charset="-128"/>
              </a:rPr>
              <a:t>What makes me uniquely qualified to teach you this?</a:t>
            </a:r>
          </a:p>
          <a:p>
            <a:endParaRPr lang="en-US" dirty="0" smtClean="0">
              <a:cs typeface="MS PGothic" pitchFamily="34" charset="-128"/>
            </a:endParaRPr>
          </a:p>
          <a:p>
            <a:r>
              <a:rPr lang="en-US" dirty="0" smtClean="0">
                <a:cs typeface="MS PGothic" pitchFamily="34" charset="-128"/>
              </a:rPr>
              <a:t>Results of yours</a:t>
            </a:r>
          </a:p>
          <a:p>
            <a:endParaRPr lang="en-US" dirty="0" smtClean="0">
              <a:cs typeface="MS PGothic" pitchFamily="34" charset="-128"/>
            </a:endParaRPr>
          </a:p>
          <a:p>
            <a:r>
              <a:rPr lang="en-US" dirty="0" smtClean="0">
                <a:cs typeface="MS PGothic" pitchFamily="34" charset="-128"/>
              </a:rPr>
              <a:t>Results</a:t>
            </a:r>
            <a:r>
              <a:rPr lang="en-US" baseline="0" dirty="0" smtClean="0">
                <a:cs typeface="MS PGothic" pitchFamily="34" charset="-128"/>
              </a:rPr>
              <a:t> others have had with your help</a:t>
            </a:r>
            <a:endParaRPr lang="en-US" dirty="0" smtClean="0">
              <a:cs typeface="MS PGothic" pitchFamily="34" charset="-128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7AB481-7909-D840-8A77-E59225A94E39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now, you’re probably wondering about the price…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you might be thinking this is going to cost a quite a bit…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 all, (other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products cost this much, my time costs this much, etc.)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 why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you’re doing it at a low price for a limited time.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you can now clearly see, this works for me daily, it’s worked for hundreds of my students and when you apply it… IT WILL WORK FOR YOU TOO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literally nothing else like this and nowhere else you can get this kind of executable, results based instruction that I guarantee will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here’s what to do right now…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You’ll see a page that looks just like this… (Show page)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 fill in your information…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Then, you’ll want to choose either the 3 pay or if you want to save money and not have to worry about any additional payments, choose the single payment option.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following, you’ll the checkout process, you’ll be taken to your members area where you’ll get everything you need to put this system in place and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it to work for you.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Obviously, this is a ridiculous bargain, so if you want to…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cs typeface="MS PGothic" pitchFamily="34" charset="-128"/>
              </a:rPr>
              <a:t>Problems </a:t>
            </a:r>
            <a:r>
              <a:rPr lang="en-US" baseline="0" dirty="0" smtClean="0">
                <a:cs typeface="MS PGothic" pitchFamily="34" charset="-128"/>
              </a:rPr>
              <a:t>– </a:t>
            </a:r>
            <a:r>
              <a:rPr lang="en-US" baseline="0" dirty="0" smtClean="0">
                <a:cs typeface="MS PGothic" pitchFamily="34" charset="-128"/>
              </a:rPr>
              <a:t>Solutions</a:t>
            </a:r>
            <a:endParaRPr lang="en-US" baseline="0" dirty="0" smtClean="0">
              <a:cs typeface="MS PGothic" pitchFamily="34" charset="-128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cs typeface="MS PGothic" pitchFamily="34" charset="-128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cs typeface="MS PGothic" pitchFamily="34" charset="-128"/>
              </a:rPr>
              <a:t>If this sounds good, you’re going to love this </a:t>
            </a:r>
            <a:r>
              <a:rPr lang="en-US" baseline="0" dirty="0" err="1" smtClean="0">
                <a:cs typeface="MS PGothic" pitchFamily="34" charset="-128"/>
              </a:rPr>
              <a:t>webinar</a:t>
            </a:r>
            <a:endParaRPr lang="en-US" dirty="0" smtClean="0">
              <a:cs typeface="MS PGothic" pitchFamily="34" charset="-128"/>
            </a:endParaRPr>
          </a:p>
          <a:p>
            <a:endParaRPr lang="en-US" dirty="0" smtClean="0">
              <a:cs typeface="MS PGothic" pitchFamily="34" charset="-128"/>
            </a:endParaRPr>
          </a:p>
          <a:p>
            <a:r>
              <a:rPr lang="en-US" dirty="0" smtClean="0">
                <a:cs typeface="MS PGothic" pitchFamily="34" charset="-128"/>
              </a:rPr>
              <a:t>Get them excited and get them to say “Yes”</a:t>
            </a:r>
            <a:r>
              <a:rPr lang="en-US" baseline="0" dirty="0" smtClean="0">
                <a:cs typeface="MS PGothic" pitchFamily="34" charset="-128"/>
              </a:rPr>
              <a:t> again</a:t>
            </a:r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3424B11-BFC3-414B-A164-953D11F97E28}" type="slidenum">
              <a:rPr lang="en-US" sz="1200"/>
              <a:pPr algn="r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short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a time it can take…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36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that wasn’t enough to push you over the edge, here’s my crazy zero-risk guarantee…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 me up on my offer right now by going to the website below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Dive in and absorb these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 putting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system to the test for yourself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if you’re not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_________________…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you’re not getting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_______________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 ever before…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__________________________…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if for any reason, you’re not completely blown away by how incredibly powerful this system is for you…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simply let me know and I’ll refund your money.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as simple as that…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3647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5000"/>
              </a:spcBef>
            </a:pPr>
            <a:endParaRPr lang="en-US">
              <a:cs typeface="MS PGothic" pitchFamily="34" charset="-128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136BF-79FF-0E4D-B85C-758C6C8DB918}" type="slidenum">
              <a:rPr lang="en-US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 why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you’re doing it at a low price for a limited time.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90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D5CE6E-1348-6246-98D8-5D510410C594}" type="slidenum">
              <a:rPr lang="en-US"/>
              <a:pPr/>
              <a:t>71</a:t>
            </a:fld>
            <a:endParaRPr lang="en-US"/>
          </a:p>
        </p:txBody>
      </p:sp>
      <p:sp>
        <p:nvSpPr>
          <p:cNvPr id="8192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>
            <a:prstTxWarp prst="textNoShape">
              <a:avLst/>
            </a:prstTxWarp>
          </a:bodyPr>
          <a:lstStyle/>
          <a:p>
            <a:pPr algn="r"/>
            <a:fld id="{796DF377-A6E4-3E47-8DE5-6BE6AF44FCDF}" type="slidenum">
              <a:rPr lang="en-US" sz="1200">
                <a:latin typeface="Times New Roman" pitchFamily="1" charset="0"/>
              </a:rPr>
              <a:pPr algn="r"/>
              <a:t>71</a:t>
            </a:fld>
            <a:endParaRPr lang="en-US" sz="1200">
              <a:latin typeface="Times New Roman" pitchFamily="1" charset="0"/>
            </a:endParaRPr>
          </a:p>
        </p:txBody>
      </p:sp>
      <p:sp>
        <p:nvSpPr>
          <p:cNvPr id="819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cs typeface="MS PGothic" pitchFamily="34" charset="-128"/>
              </a:rPr>
              <a:t>Now it’s your</a:t>
            </a:r>
            <a:r>
              <a:rPr lang="en-US" baseline="0" dirty="0" smtClean="0">
                <a:cs typeface="MS PGothic" pitchFamily="34" charset="-128"/>
              </a:rPr>
              <a:t> turn…</a:t>
            </a:r>
          </a:p>
          <a:p>
            <a:pPr eaLnBrk="1" hangingPunct="1"/>
            <a:endParaRPr lang="en-US" baseline="0" dirty="0" smtClean="0">
              <a:cs typeface="MS PGothic" pitchFamily="34" charset="-128"/>
            </a:endParaRPr>
          </a:p>
          <a:p>
            <a:pPr eaLnBrk="1" hangingPunct="1"/>
            <a:r>
              <a:rPr lang="en-US" baseline="0" dirty="0" smtClean="0">
                <a:cs typeface="MS PGothic" pitchFamily="34" charset="-128"/>
              </a:rPr>
              <a:t>If not now, when will you?</a:t>
            </a:r>
            <a:endParaRPr lang="en-US" dirty="0">
              <a:cs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cs typeface="MS PGothic" pitchFamily="34" charset="-128"/>
              </a:rPr>
              <a:t>What makes this so important to you right now.</a:t>
            </a:r>
            <a:endParaRPr lang="en-US" baseline="0" dirty="0" smtClean="0">
              <a:cs typeface="MS PGothic" pitchFamily="34" charset="-128"/>
            </a:endParaRPr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3424B11-BFC3-414B-A164-953D11F97E28}" type="slidenum">
              <a:rPr lang="en-US" sz="1200"/>
              <a:pPr algn="r"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cs typeface="MS PGothic" pitchFamily="34" charset="-128"/>
              </a:rPr>
              <a:t>Remember, if you don’t act now</a:t>
            </a:r>
            <a:r>
              <a:rPr lang="en-US" baseline="0" dirty="0" smtClean="0">
                <a:cs typeface="MS PGothic" pitchFamily="34" charset="-128"/>
              </a:rPr>
              <a:t> you risk missing out on __________ (bonuses, special pricing</a:t>
            </a:r>
            <a:r>
              <a:rPr lang="en-US" baseline="0" smtClean="0">
                <a:cs typeface="MS PGothic" pitchFamily="34" charset="-128"/>
              </a:rPr>
              <a:t>, etc.)</a:t>
            </a:r>
            <a:endParaRPr lang="en-US" dirty="0">
              <a:cs typeface="MS PGothic" pitchFamily="34" charset="-128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B78538-D4FA-6F49-997F-7F1E91629793}" type="slidenum">
              <a:rPr lang="en-US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If you’re a ________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You’ve had these problems…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is for YOU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54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 and</a:t>
            </a:r>
            <a:r>
              <a:rPr lang="en-US" baseline="0" dirty="0" smtClean="0"/>
              <a:t> shine the light on any false expectations people might have. Example: This is NOT a get rich quick deal. In fact, most people who buy stuff don’t do anything and therefore don’t make any money.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6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Yes, I have an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advantage….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_______________________________________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yes, I probably have some advantages that you don’t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However, fortunately you can do this faster than I did and without the pain I had to go through WHEN you use my methods that you’re about to get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4268F-E79D-F44F-8272-ED77436B156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48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43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2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1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2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806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6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45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44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3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24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59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B07C3-8B97-1D4A-9CD7-55E318A17024}" type="datetimeFigureOut">
              <a:rPr lang="en-US" smtClean="0"/>
              <a:pPr/>
              <a:t>6/22/14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B34A1-B7C8-814E-971B-36CDF388A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6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Gill Sans"/>
          <a:ea typeface="+mj-ea"/>
          <a:cs typeface="Gill San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ill Sans"/>
          <a:ea typeface="+mn-ea"/>
          <a:cs typeface="Gill San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ill Sans"/>
          <a:ea typeface="+mn-ea"/>
          <a:cs typeface="Gill San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ill Sans"/>
          <a:ea typeface="+mn-ea"/>
          <a:cs typeface="Gill San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ill Sans"/>
          <a:ea typeface="+mn-ea"/>
          <a:cs typeface="Gill San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ill Sans"/>
          <a:ea typeface="+mn-ea"/>
          <a:cs typeface="Gill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70184" y="914400"/>
            <a:ext cx="83820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chemeClr val="tx2"/>
                </a:solidFill>
                <a:latin typeface="Gill Sans" pitchFamily="1" charset="0"/>
              </a:rPr>
              <a:t>(Opening Question)</a:t>
            </a:r>
            <a:endParaRPr lang="en-US" sz="4800" b="1" dirty="0">
              <a:solidFill>
                <a:schemeClr val="tx2"/>
              </a:solidFill>
              <a:latin typeface="Gill Sans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833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/>
          </p:cNvSpPr>
          <p:nvPr/>
        </p:nvSpPr>
        <p:spPr bwMode="auto">
          <a:xfrm>
            <a:off x="315232" y="1769109"/>
            <a:ext cx="8475257" cy="136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2800" b="1" dirty="0" smtClean="0">
                <a:latin typeface="Gill Sans"/>
                <a:ea typeface="ＭＳ Ｐゴシック" charset="0"/>
                <a:cs typeface="Gill Sans"/>
              </a:rPr>
              <a:t>My Results Are Not Typical</a:t>
            </a:r>
            <a:r>
              <a:rPr lang="en-US" altLang="ja-JP" sz="2800" b="1" dirty="0" smtClean="0">
                <a:latin typeface="Gill Sans"/>
                <a:ea typeface="ＭＳ Ｐゴシック" charset="0"/>
                <a:cs typeface="Gill Sans"/>
              </a:rPr>
              <a:t>!</a:t>
            </a:r>
            <a:endParaRPr lang="en-US" sz="2800" b="1" dirty="0" smtClean="0">
              <a:latin typeface="Gill Sans"/>
              <a:ea typeface="ＭＳ Ｐゴシック" charset="0"/>
              <a:cs typeface="Gill Sans"/>
            </a:endParaRPr>
          </a:p>
        </p:txBody>
      </p:sp>
      <p:sp>
        <p:nvSpPr>
          <p:cNvPr id="27650" name="Rectangle 2"/>
          <p:cNvSpPr>
            <a:spLocks/>
          </p:cNvSpPr>
          <p:nvPr/>
        </p:nvSpPr>
        <p:spPr bwMode="auto">
          <a:xfrm>
            <a:off x="937617" y="104297"/>
            <a:ext cx="7259836" cy="59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3600" b="1" dirty="0" smtClean="0">
                <a:solidFill>
                  <a:srgbClr val="1F497D"/>
                </a:solidFill>
                <a:latin typeface="Gill Sans"/>
                <a:ea typeface="ＭＳ Ｐゴシック" charset="0"/>
                <a:cs typeface="Gill Sans"/>
              </a:rPr>
              <a:t>Expectations: Disclaimer</a:t>
            </a:r>
            <a:endParaRPr lang="en-US" sz="3600" b="1" dirty="0">
              <a:solidFill>
                <a:srgbClr val="1F497D"/>
              </a:solidFill>
              <a:latin typeface="Gill Sans"/>
              <a:ea typeface="ＭＳ Ｐゴシック" charset="0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57864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60500" y="0"/>
            <a:ext cx="65405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b="1" dirty="0" smtClean="0">
                <a:solidFill>
                  <a:srgbClr val="800000"/>
                </a:solidFill>
                <a:latin typeface="Gill Sans" pitchFamily="1" charset="0"/>
              </a:rPr>
              <a:t>Shocking Confession:</a:t>
            </a:r>
            <a:endParaRPr lang="en-US" sz="4000" b="1" dirty="0">
              <a:solidFill>
                <a:srgbClr val="800000"/>
              </a:solidFill>
              <a:latin typeface="Gill Sans" pitchFamily="1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0" y="698500"/>
            <a:ext cx="5930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0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482600" y="2197100"/>
            <a:ext cx="81534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solidFill>
                  <a:srgbClr val="1F497D"/>
                </a:solidFill>
              </a:rPr>
              <a:t>(Story Of Struggle)</a:t>
            </a:r>
            <a:endParaRPr lang="en-US" sz="36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09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482600" y="2197100"/>
            <a:ext cx="81534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solidFill>
                  <a:srgbClr val="1F497D"/>
                </a:solidFill>
              </a:rPr>
              <a:t>(Story Crash)</a:t>
            </a:r>
            <a:endParaRPr lang="en-US" sz="36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465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482600" y="2197100"/>
            <a:ext cx="81534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solidFill>
                  <a:srgbClr val="1F497D"/>
                </a:solidFill>
              </a:rPr>
              <a:t>(Story Up)</a:t>
            </a:r>
            <a:endParaRPr lang="en-US" sz="36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34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482600" y="2197100"/>
            <a:ext cx="81534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solidFill>
                  <a:srgbClr val="1F497D"/>
                </a:solidFill>
              </a:rPr>
              <a:t>(Present Story)</a:t>
            </a:r>
            <a:endParaRPr lang="en-US" sz="36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203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/>
          </p:cNvSpPr>
          <p:nvPr/>
        </p:nvSpPr>
        <p:spPr bwMode="auto">
          <a:xfrm>
            <a:off x="798091" y="164133"/>
            <a:ext cx="7706320" cy="70991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ea typeface="Gill Sans" pitchFamily="-105" charset="0"/>
                <a:cs typeface="Gill Sans" pitchFamily="-105" charset="0"/>
              </a:rPr>
              <a:t>(List The Secrets/Keys)</a:t>
            </a:r>
            <a:endParaRPr lang="en-US" sz="3600" b="1" dirty="0">
              <a:solidFill>
                <a:schemeClr val="tx2"/>
              </a:solidFill>
              <a:ea typeface="Gill Sans" pitchFamily="-105" charset="0"/>
              <a:cs typeface="Gill Sans" pitchFamily="-105" charset="0"/>
            </a:endParaRPr>
          </a:p>
        </p:txBody>
      </p:sp>
      <p:sp>
        <p:nvSpPr>
          <p:cNvPr id="43010" name="Rectangle 2"/>
          <p:cNvSpPr>
            <a:spLocks/>
          </p:cNvSpPr>
          <p:nvPr/>
        </p:nvSpPr>
        <p:spPr bwMode="auto">
          <a:xfrm>
            <a:off x="798091" y="1444253"/>
            <a:ext cx="7545586" cy="248004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marL="478307" indent="-398590">
              <a:spcBef>
                <a:spcPts val="1569"/>
              </a:spcBef>
              <a:buFontTx/>
              <a:buAutoNum type="arabicPeriod"/>
            </a:pPr>
            <a:r>
              <a:rPr lang="en-US" sz="2800" dirty="0" smtClean="0">
                <a:ea typeface="Gill Sans" pitchFamily="-105" charset="0"/>
                <a:cs typeface="Gill Sans" pitchFamily="-105" charset="0"/>
              </a:rPr>
              <a:t>Secret</a:t>
            </a:r>
          </a:p>
          <a:p>
            <a:pPr marL="478307" indent="-398590">
              <a:spcBef>
                <a:spcPts val="1569"/>
              </a:spcBef>
              <a:buFontTx/>
              <a:buAutoNum type="arabicPeriod"/>
            </a:pPr>
            <a:r>
              <a:rPr lang="en-US" sz="2800" dirty="0" smtClean="0">
                <a:ea typeface="Gill Sans" pitchFamily="-105" charset="0"/>
                <a:cs typeface="Gill Sans" pitchFamily="-105" charset="0"/>
              </a:rPr>
              <a:t>Secret</a:t>
            </a:r>
          </a:p>
          <a:p>
            <a:pPr marL="478307" indent="-398590">
              <a:spcBef>
                <a:spcPts val="1569"/>
              </a:spcBef>
              <a:buFontTx/>
              <a:buAutoNum type="arabicPeriod"/>
            </a:pPr>
            <a:r>
              <a:rPr lang="en-US" sz="2800" dirty="0" smtClean="0">
                <a:ea typeface="Gill Sans" pitchFamily="-105" charset="0"/>
                <a:cs typeface="Gill Sans" pitchFamily="-105" charset="0"/>
              </a:rPr>
              <a:t>Secret</a:t>
            </a:r>
          </a:p>
          <a:p>
            <a:pPr marL="478307" indent="-398590">
              <a:spcBef>
                <a:spcPts val="1569"/>
              </a:spcBef>
              <a:buFontTx/>
              <a:buAutoNum type="arabicPeriod"/>
            </a:pPr>
            <a:r>
              <a:rPr lang="en-US" sz="2800" dirty="0" smtClean="0">
                <a:ea typeface="Gill Sans" pitchFamily="-105" charset="0"/>
                <a:cs typeface="Gill Sans" pitchFamily="-105" charset="0"/>
              </a:rPr>
              <a:t>Secret</a:t>
            </a:r>
            <a:endParaRPr lang="en-US" sz="2800" dirty="0">
              <a:ea typeface="Gill Sans" pitchFamily="-105" charset="0"/>
              <a:cs typeface="Gill Sans" pitchFamily="-10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34424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482600" y="2152650"/>
            <a:ext cx="8229600" cy="8509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 dirty="0" smtClean="0">
                <a:solidFill>
                  <a:srgbClr val="1F497D"/>
                </a:solidFill>
              </a:rPr>
              <a:t>(Secret/Key #1)</a:t>
            </a:r>
            <a:endParaRPr lang="en-US" b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486" y="1790700"/>
            <a:ext cx="6540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“Expert quote backing up your idea or a testimonial/case study.</a:t>
            </a:r>
            <a:r>
              <a:rPr lang="en-US" sz="3600" i="1" dirty="0" smtClean="0"/>
              <a:t>”</a:t>
            </a:r>
            <a:endParaRPr 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0" y="3287067"/>
            <a:ext cx="11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386532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99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82600" y="2152650"/>
            <a:ext cx="8229600" cy="850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/>
                <a:ea typeface="+mj-ea"/>
                <a:cs typeface="Gill Sans"/>
              </a:defRPr>
            </a:lvl1pPr>
          </a:lstStyle>
          <a:p>
            <a:r>
              <a:rPr lang="en-US" b="1" dirty="0" smtClean="0">
                <a:solidFill>
                  <a:srgbClr val="1F497D"/>
                </a:solidFill>
              </a:rPr>
              <a:t>(Secret/Key #2)</a:t>
            </a:r>
            <a:endParaRPr lang="en-US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6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207154" y="1433480"/>
            <a:ext cx="8759045" cy="13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400" b="1" dirty="0">
              <a:solidFill>
                <a:schemeClr val="tx2"/>
              </a:solidFill>
              <a:latin typeface="Gill Sans" pitchFamily="1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07154" y="317500"/>
            <a:ext cx="8768080" cy="318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400" b="1" dirty="0">
                <a:solidFill>
                  <a:srgbClr val="1F497D"/>
                </a:solidFill>
                <a:latin typeface="Gill Sans"/>
                <a:cs typeface="Gill Sans"/>
              </a:rPr>
              <a:t>“How </a:t>
            </a:r>
            <a:r>
              <a:rPr lang="en-US" sz="4400" b="1" dirty="0" smtClean="0">
                <a:solidFill>
                  <a:srgbClr val="1F497D"/>
                </a:solidFill>
                <a:latin typeface="Gill Sans"/>
                <a:cs typeface="Gill Sans"/>
              </a:rPr>
              <a:t>To (Do Something Awesome).</a:t>
            </a:r>
            <a:r>
              <a:rPr lang="en-US" sz="4400" b="1" dirty="0" smtClean="0">
                <a:solidFill>
                  <a:srgbClr val="1F497D"/>
                </a:solidFill>
                <a:latin typeface="Gill Sans"/>
                <a:cs typeface="Gill Sans"/>
              </a:rPr>
              <a:t>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9702" y="3743235"/>
            <a:ext cx="8686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Without </a:t>
            </a:r>
            <a:r>
              <a:rPr lang="en-US" sz="2400" b="1" dirty="0" smtClean="0"/>
              <a:t>(Stuff that sucks).</a:t>
            </a:r>
            <a:r>
              <a:rPr lang="en-US" sz="2400" b="1" dirty="0" smtClean="0"/>
              <a:t>..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51357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486" y="1790700"/>
            <a:ext cx="6540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“Expert quote backing up your idea or a testimonial/case study.</a:t>
            </a:r>
            <a:r>
              <a:rPr lang="en-US" sz="3600" i="1" dirty="0" smtClean="0"/>
              <a:t>”</a:t>
            </a:r>
            <a:endParaRPr 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0" y="3287067"/>
            <a:ext cx="11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386532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44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82600" y="2152650"/>
            <a:ext cx="8229600" cy="850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/>
                <a:ea typeface="+mj-ea"/>
                <a:cs typeface="Gill Sans"/>
              </a:defRPr>
            </a:lvl1pPr>
          </a:lstStyle>
          <a:p>
            <a:r>
              <a:rPr lang="en-US" b="1" dirty="0" smtClean="0">
                <a:solidFill>
                  <a:srgbClr val="1F497D"/>
                </a:solidFill>
              </a:rPr>
              <a:t>(Secret/Key #3)</a:t>
            </a:r>
            <a:endParaRPr lang="en-US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6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486" y="1790700"/>
            <a:ext cx="6540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“Expert quote backing up your idea or a testimonial/case study.</a:t>
            </a:r>
            <a:r>
              <a:rPr lang="en-US" sz="3600" i="1" dirty="0" smtClean="0"/>
              <a:t>”</a:t>
            </a:r>
            <a:endParaRPr 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0" y="3287067"/>
            <a:ext cx="11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386532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44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82600" y="2152650"/>
            <a:ext cx="8229600" cy="850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/>
                <a:ea typeface="+mj-ea"/>
                <a:cs typeface="Gill Sans"/>
              </a:defRPr>
            </a:lvl1pPr>
          </a:lstStyle>
          <a:p>
            <a:r>
              <a:rPr lang="en-US" b="1" dirty="0" smtClean="0">
                <a:solidFill>
                  <a:srgbClr val="1F497D"/>
                </a:solidFill>
              </a:rPr>
              <a:t>(Secret/Key #4)</a:t>
            </a:r>
            <a:endParaRPr lang="en-US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6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486" y="1790700"/>
            <a:ext cx="6540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“Expert quote backing up your idea or a testimonial/case study.</a:t>
            </a:r>
            <a:r>
              <a:rPr lang="en-US" sz="3600" i="1" dirty="0" smtClean="0"/>
              <a:t>”</a:t>
            </a:r>
            <a:endParaRPr 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0" y="3287067"/>
            <a:ext cx="11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386532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44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82600" y="2152650"/>
            <a:ext cx="8229600" cy="850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/>
                <a:ea typeface="+mj-ea"/>
                <a:cs typeface="Gill Sans"/>
              </a:defRPr>
            </a:lvl1pPr>
          </a:lstStyle>
          <a:p>
            <a:r>
              <a:rPr lang="en-US" b="1" dirty="0" smtClean="0">
                <a:solidFill>
                  <a:srgbClr val="1F497D"/>
                </a:solidFill>
              </a:rPr>
              <a:t>(Secret/Key #5)</a:t>
            </a:r>
            <a:endParaRPr lang="en-US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6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5486" y="1790700"/>
            <a:ext cx="6540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“Expert quote backing up your idea or a testimonial/case study.</a:t>
            </a:r>
            <a:r>
              <a:rPr lang="en-US" sz="3600" i="1" dirty="0" smtClean="0"/>
              <a:t>”</a:t>
            </a:r>
            <a:endParaRPr 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0" y="3287067"/>
            <a:ext cx="11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386532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44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685800" y="25400"/>
            <a:ext cx="7772400" cy="5715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b="1" dirty="0" smtClean="0">
                <a:solidFill>
                  <a:srgbClr val="1F497D"/>
                </a:solidFill>
              </a:rPr>
              <a:t>Summarize</a:t>
            </a:r>
            <a:endParaRPr lang="en-US" b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0" y="800100"/>
            <a:ext cx="8991600" cy="33718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758952" indent="-635000">
              <a:spcBef>
                <a:spcPts val="1300"/>
              </a:spcBef>
              <a:buFontTx/>
              <a:buAutoNum type="arabicPeriod"/>
            </a:pPr>
            <a:r>
              <a:rPr lang="en-US" sz="2800" dirty="0" smtClean="0">
                <a:ea typeface="Gill Sans" pitchFamily="-106" charset="0"/>
                <a:cs typeface="Gill Sans" pitchFamily="-106" charset="0"/>
              </a:rPr>
              <a:t>Secret</a:t>
            </a:r>
          </a:p>
          <a:p>
            <a:pPr marL="758952" indent="-635000">
              <a:spcBef>
                <a:spcPts val="1300"/>
              </a:spcBef>
              <a:buFontTx/>
              <a:buAutoNum type="arabicPeriod"/>
            </a:pPr>
            <a:r>
              <a:rPr lang="en-US" sz="2800" dirty="0" smtClean="0">
                <a:ea typeface="Gill Sans" pitchFamily="-106" charset="0"/>
                <a:cs typeface="Gill Sans" pitchFamily="-106" charset="0"/>
              </a:rPr>
              <a:t>Secret</a:t>
            </a:r>
          </a:p>
          <a:p>
            <a:pPr marL="758952" indent="-635000">
              <a:spcBef>
                <a:spcPts val="1300"/>
              </a:spcBef>
              <a:buFontTx/>
              <a:buAutoNum type="arabicPeriod"/>
            </a:pPr>
            <a:r>
              <a:rPr lang="en-US" sz="2800" dirty="0" smtClean="0">
                <a:ea typeface="Gill Sans" pitchFamily="-106" charset="0"/>
                <a:cs typeface="Gill Sans" pitchFamily="-106" charset="0"/>
              </a:rPr>
              <a:t>Secret</a:t>
            </a:r>
          </a:p>
          <a:p>
            <a:pPr marL="758952" indent="-635000">
              <a:spcBef>
                <a:spcPts val="1300"/>
              </a:spcBef>
              <a:buFontTx/>
              <a:buAutoNum type="arabicPeriod"/>
            </a:pPr>
            <a:r>
              <a:rPr lang="en-US" sz="2800" dirty="0" smtClean="0">
                <a:ea typeface="Gill Sans" pitchFamily="-106" charset="0"/>
                <a:cs typeface="Gill Sans" pitchFamily="-106" charset="0"/>
              </a:rPr>
              <a:t>Secret</a:t>
            </a:r>
          </a:p>
          <a:p>
            <a:pPr marL="758952" indent="-635000">
              <a:spcBef>
                <a:spcPts val="1300"/>
              </a:spcBef>
              <a:buFontTx/>
              <a:buAutoNum type="arabicPeriod"/>
            </a:pPr>
            <a:r>
              <a:rPr lang="en-US" sz="2800" dirty="0" smtClean="0">
                <a:ea typeface="Gill Sans" pitchFamily="-106" charset="0"/>
                <a:cs typeface="Gill Sans" pitchFamily="-106" charset="0"/>
              </a:rPr>
              <a:t>Secret</a:t>
            </a:r>
          </a:p>
        </p:txBody>
      </p:sp>
    </p:spTree>
    <p:extLst>
      <p:ext uri="{BB962C8B-B14F-4D97-AF65-F5344CB8AC3E}">
        <p14:creationId xmlns:p14="http://schemas.microsoft.com/office/powerpoint/2010/main" val="2046317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520700" y="1358900"/>
            <a:ext cx="8026400" cy="142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 smtClean="0">
                <a:solidFill>
                  <a:srgbClr val="1F497D"/>
                </a:solidFill>
              </a:rPr>
              <a:t>How Can I Use This To Get Results Now?</a:t>
            </a:r>
            <a:endParaRPr lang="en-US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4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900" y="0"/>
            <a:ext cx="51435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207154" y="1433480"/>
            <a:ext cx="8759045" cy="13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400" b="1" dirty="0">
              <a:solidFill>
                <a:schemeClr val="tx2"/>
              </a:solidFill>
              <a:latin typeface="Gill Sans" pitchFamily="1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07154" y="762000"/>
            <a:ext cx="8768080" cy="318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3600" b="1" dirty="0">
                <a:solidFill>
                  <a:srgbClr val="1F497D"/>
                </a:solidFill>
                <a:latin typeface="Gill Sans"/>
                <a:cs typeface="Gill Sans"/>
              </a:rPr>
              <a:t>“5 </a:t>
            </a:r>
            <a:r>
              <a:rPr lang="en-US" sz="3600" b="1" dirty="0" smtClean="0">
                <a:solidFill>
                  <a:srgbClr val="1F497D"/>
                </a:solidFill>
                <a:latin typeface="Gill Sans"/>
                <a:cs typeface="Gill Sans"/>
              </a:rPr>
              <a:t>(Secrets/Tips/Keys) </a:t>
            </a:r>
            <a:r>
              <a:rPr lang="en-US" sz="3600" b="1" dirty="0">
                <a:solidFill>
                  <a:srgbClr val="1F497D"/>
                </a:solidFill>
                <a:latin typeface="Gill Sans"/>
                <a:cs typeface="Gill Sans"/>
              </a:rPr>
              <a:t>To </a:t>
            </a:r>
            <a:r>
              <a:rPr lang="en-US" sz="3600" b="1" i="1" dirty="0" smtClean="0">
                <a:solidFill>
                  <a:srgbClr val="1F497D"/>
                </a:solidFill>
                <a:latin typeface="Gill Sans"/>
                <a:cs typeface="Gill Sans"/>
              </a:rPr>
              <a:t>______________</a:t>
            </a:r>
            <a:r>
              <a:rPr lang="en-US" sz="3600" b="1" dirty="0" smtClean="0">
                <a:solidFill>
                  <a:srgbClr val="1F497D"/>
                </a:solidFill>
                <a:latin typeface="Gill Sans"/>
                <a:cs typeface="Gill Sans"/>
              </a:rPr>
              <a:t>”</a:t>
            </a:r>
            <a:endParaRPr lang="en-US" sz="3600" b="1" dirty="0" smtClean="0">
              <a:solidFill>
                <a:srgbClr val="1F497D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923547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85750"/>
            <a:ext cx="9144000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solidFill>
                  <a:srgbClr val="1F497D"/>
                </a:solidFill>
              </a:rPr>
              <a:t>What _____ Is</a:t>
            </a:r>
            <a:endParaRPr lang="en-US" sz="3600" b="1" dirty="0">
              <a:solidFill>
                <a:srgbClr val="1F497D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685800" y="990600"/>
            <a:ext cx="7772400" cy="2914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/>
              <a:t>Bullet</a:t>
            </a:r>
          </a:p>
          <a:p>
            <a:r>
              <a:rPr lang="en-US" sz="2400" dirty="0" smtClean="0"/>
              <a:t>Bullet</a:t>
            </a:r>
          </a:p>
          <a:p>
            <a:r>
              <a:rPr lang="en-US" sz="2400" dirty="0" smtClean="0"/>
              <a:t>Bullet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7870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1879600"/>
            <a:ext cx="7311103" cy="11277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200" b="1" dirty="0" smtClean="0">
                <a:solidFill>
                  <a:srgbClr val="1F497D"/>
                </a:solidFill>
              </a:rPr>
              <a:t>This program is specifically designed to…</a:t>
            </a:r>
            <a:endParaRPr lang="en-US" sz="32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09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2184400"/>
            <a:ext cx="731110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800000"/>
                </a:solidFill>
              </a:rPr>
              <a:t>(Benefit)</a:t>
            </a:r>
            <a:endParaRPr lang="en-US" sz="4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09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2184400"/>
            <a:ext cx="731110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800000"/>
                </a:solidFill>
              </a:rPr>
              <a:t>(Benefit)</a:t>
            </a:r>
            <a:endParaRPr lang="en-US" sz="4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15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2184400"/>
            <a:ext cx="731110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800000"/>
                </a:solidFill>
              </a:rPr>
              <a:t>(Benefit)</a:t>
            </a:r>
            <a:endParaRPr lang="en-US" sz="4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15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2336800"/>
            <a:ext cx="7311103" cy="711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200" b="1" dirty="0" smtClean="0">
                <a:solidFill>
                  <a:srgbClr val="1F497D"/>
                </a:solidFill>
              </a:rPr>
              <a:t>So, if you want to…</a:t>
            </a:r>
            <a:endParaRPr lang="en-US" sz="32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88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53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2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2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2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 bwMode="auto">
          <a:xfrm>
            <a:off x="685800" y="75466"/>
            <a:ext cx="7772400" cy="62714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1" dirty="0" smtClean="0">
                <a:solidFill>
                  <a:srgbClr val="1F497D"/>
                </a:solidFill>
                <a:latin typeface="Gill Sans" pitchFamily="1" charset="0"/>
              </a:rPr>
              <a:t>Introduction</a:t>
            </a:r>
            <a:endParaRPr lang="en-US" sz="38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829708" y="1141530"/>
            <a:ext cx="6007434" cy="270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 typeface="Wingdings" pitchFamily="1" charset="2"/>
              <a:buChar char="ü"/>
            </a:pPr>
            <a:r>
              <a:rPr lang="en-US" sz="2000" dirty="0" smtClean="0">
                <a:latin typeface="Gill Sans"/>
                <a:cs typeface="Gill Sans"/>
              </a:rPr>
              <a:t>Founder of </a:t>
            </a:r>
            <a:r>
              <a:rPr lang="en-US" sz="2000" dirty="0" smtClean="0">
                <a:latin typeface="Gill Sans"/>
                <a:cs typeface="Gill Sans"/>
              </a:rPr>
              <a:t>______</a:t>
            </a:r>
            <a:endParaRPr lang="en-US" sz="2000" dirty="0">
              <a:latin typeface="Gill Sans"/>
              <a:cs typeface="Gill San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 typeface="Wingdings" pitchFamily="1" charset="2"/>
              <a:buChar char="ü"/>
            </a:pPr>
            <a:r>
              <a:rPr lang="en-US" sz="2000" dirty="0">
                <a:latin typeface="Gill Sans"/>
                <a:cs typeface="Gill Sans"/>
              </a:rPr>
              <a:t>Author/Speaker/Trainer/Coach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 typeface="Wingdings" pitchFamily="1" charset="2"/>
              <a:buChar char="ü"/>
            </a:pPr>
            <a:r>
              <a:rPr lang="en-US" sz="2000" dirty="0">
                <a:latin typeface="Gill Sans"/>
                <a:cs typeface="Gill Sans"/>
              </a:rPr>
              <a:t>Been successfully </a:t>
            </a:r>
            <a:r>
              <a:rPr lang="en-US" sz="2000" dirty="0" smtClean="0">
                <a:latin typeface="Gill Sans"/>
                <a:cs typeface="Gill Sans"/>
              </a:rPr>
              <a:t>____ for ___</a:t>
            </a:r>
            <a:endParaRPr lang="en-US" sz="2000" dirty="0" smtClean="0">
              <a:latin typeface="Gill Sans"/>
              <a:cs typeface="Gill San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 typeface="Wingdings" pitchFamily="1" charset="2"/>
              <a:buChar char="ü"/>
            </a:pPr>
            <a:r>
              <a:rPr lang="en-US" sz="2000" dirty="0" smtClean="0">
                <a:latin typeface="Gill Sans"/>
                <a:cs typeface="Gill Sans"/>
              </a:rPr>
              <a:t>Other accomplishments</a:t>
            </a:r>
            <a:endParaRPr lang="en-US" sz="2000" dirty="0" smtClean="0">
              <a:latin typeface="Gill Sans"/>
              <a:cs typeface="Gill San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 typeface="Wingdings" pitchFamily="1" charset="2"/>
              <a:buChar char="ü"/>
            </a:pPr>
            <a:r>
              <a:rPr lang="en-US" sz="2000" dirty="0" smtClean="0">
                <a:latin typeface="Gill Sans"/>
                <a:cs typeface="Gill Sans"/>
              </a:rPr>
              <a:t>A.K.A. _______</a:t>
            </a:r>
            <a:endParaRPr lang="en-US" sz="2000" dirty="0" smtClean="0">
              <a:latin typeface="Gill Sans"/>
              <a:cs typeface="Gill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028700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55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2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2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213360" y="2184400"/>
            <a:ext cx="8686800" cy="95504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All in </a:t>
            </a:r>
            <a:r>
              <a:rPr lang="en-US" sz="4000" b="1" dirty="0" smtClean="0">
                <a:solidFill>
                  <a:srgbClr val="1F497D"/>
                </a:solidFill>
              </a:rPr>
              <a:t>______</a:t>
            </a:r>
            <a:r>
              <a:rPr lang="en-US" sz="4000" b="1" dirty="0" smtClean="0">
                <a:solidFill>
                  <a:srgbClr val="1F497D"/>
                </a:solidFill>
              </a:rPr>
              <a:t>…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44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650240" y="1645920"/>
            <a:ext cx="7823200" cy="21640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Then you are </a:t>
            </a:r>
            <a:r>
              <a:rPr lang="en-US" b="1" u="sng" dirty="0">
                <a:solidFill>
                  <a:srgbClr val="800000"/>
                </a:solidFill>
              </a:rPr>
              <a:t>exactly</a:t>
            </a:r>
            <a:r>
              <a:rPr lang="en-US" b="1" dirty="0">
                <a:solidFill>
                  <a:srgbClr val="800000"/>
                </a:solidFill>
              </a:rPr>
              <a:t> the person I designed this course for…</a:t>
            </a:r>
          </a:p>
        </p:txBody>
      </p:sp>
    </p:spTree>
    <p:extLst>
      <p:ext uri="{BB962C8B-B14F-4D97-AF65-F5344CB8AC3E}">
        <p14:creationId xmlns:p14="http://schemas.microsoft.com/office/powerpoint/2010/main" val="3749617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159183" y="623044"/>
            <a:ext cx="6800687" cy="452045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8320" y="2164080"/>
            <a:ext cx="8097520" cy="138415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Here’s How We’re Going To Do It…</a:t>
            </a:r>
            <a:endParaRPr lang="en-US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23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(Benefit anchored to product)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441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(Benefit anchored to product)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21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(Benefit anchored to product)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21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(Benefit anchored to product)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21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(Benefit anchored to product)</a:t>
            </a:r>
            <a:endParaRPr lang="en-US" sz="40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21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85835" y="731520"/>
            <a:ext cx="8546809" cy="4074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457200" indent="-457200">
              <a:spcAft>
                <a:spcPts val="1200"/>
              </a:spcAft>
              <a:buFont typeface="Wingdings" charset="2"/>
              <a:buChar char="Ø"/>
            </a:pPr>
            <a:r>
              <a:rPr lang="en-US" sz="2400" b="1" dirty="0" smtClean="0"/>
              <a:t>Bullet #1</a:t>
            </a:r>
          </a:p>
          <a:p>
            <a:pPr marL="457200" indent="-457200">
              <a:spcAft>
                <a:spcPts val="1200"/>
              </a:spcAft>
              <a:buFont typeface="Wingdings" charset="2"/>
              <a:buChar char="Ø"/>
            </a:pPr>
            <a:r>
              <a:rPr lang="en-US" sz="2400" b="1" dirty="0" smtClean="0"/>
              <a:t>Bullet #2</a:t>
            </a:r>
          </a:p>
          <a:p>
            <a:pPr marL="457200" indent="-457200">
              <a:spcAft>
                <a:spcPts val="1200"/>
              </a:spcAft>
              <a:buFont typeface="Wingdings" charset="2"/>
              <a:buChar char="Ø"/>
            </a:pPr>
            <a:r>
              <a:rPr lang="en-US" sz="2400" b="1" dirty="0" smtClean="0"/>
              <a:t>Bullet #3</a:t>
            </a:r>
          </a:p>
          <a:p>
            <a:pPr marL="457200" indent="-457200">
              <a:spcAft>
                <a:spcPts val="1200"/>
              </a:spcAft>
              <a:buFont typeface="Wingdings" charset="2"/>
              <a:buChar char="Ø"/>
            </a:pPr>
            <a:r>
              <a:rPr lang="en-US" sz="2400" b="1" dirty="0" smtClean="0"/>
              <a:t>Bullet #4</a:t>
            </a:r>
            <a:endParaRPr lang="en-US" sz="2400" dirty="0"/>
          </a:p>
          <a:p>
            <a:pPr marL="457200" indent="-457200">
              <a:spcAft>
                <a:spcPts val="1200"/>
              </a:spcAft>
              <a:buFont typeface="Wingdings" charset="2"/>
              <a:buChar char="Ø"/>
            </a:pPr>
            <a:r>
              <a:rPr lang="en-US" sz="2400" b="1" dirty="0" smtClean="0"/>
              <a:t>Bullet #5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32503" y="21713"/>
            <a:ext cx="77724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2800" b="1" dirty="0" smtClean="0">
                <a:solidFill>
                  <a:srgbClr val="1F497D"/>
                </a:solidFill>
                <a:latin typeface="Gill Sans" pitchFamily="1" charset="0"/>
              </a:rPr>
              <a:t>You’re About To Discover…</a:t>
            </a:r>
            <a:endParaRPr lang="en-US" sz="2800" b="1" dirty="0">
              <a:solidFill>
                <a:srgbClr val="1F497D"/>
              </a:solidFill>
              <a:latin typeface="Gill Sans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47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1753014"/>
            <a:ext cx="8534400" cy="135340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rgbClr val="1F497D"/>
                </a:solidFill>
                <a:latin typeface="Gill Sans" pitchFamily="1" charset="0"/>
              </a:rPr>
              <a:t>You’re Getting The Exact Same System I Personally Used…</a:t>
            </a:r>
            <a:endParaRPr lang="en-US" sz="4000" b="1" dirty="0">
              <a:solidFill>
                <a:srgbClr val="1F497D"/>
              </a:solidFill>
              <a:latin typeface="Gill Sans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82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99474"/>
            <a:ext cx="8534400" cy="57108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b="1" dirty="0" smtClean="0">
                <a:solidFill>
                  <a:srgbClr val="1F497D"/>
                </a:solidFill>
                <a:latin typeface="Gill Sans" pitchFamily="1" charset="0"/>
              </a:rPr>
              <a:t>What’s The Price?</a:t>
            </a:r>
            <a:endParaRPr lang="en-US" sz="36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3" name="Rectangle 1"/>
          <p:cNvSpPr>
            <a:spLocks/>
          </p:cNvSpPr>
          <p:nvPr/>
        </p:nvSpPr>
        <p:spPr bwMode="auto">
          <a:xfrm>
            <a:off x="315232" y="1233827"/>
            <a:ext cx="8475257" cy="222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546493" indent="-457200">
              <a:spcBef>
                <a:spcPts val="1758"/>
              </a:spcBef>
              <a:buSzPct val="125000"/>
              <a:buFont typeface="Arial"/>
              <a:buChar char="•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At least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$____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for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____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of my time</a:t>
            </a:r>
          </a:p>
          <a:p>
            <a:pPr marL="546493" indent="-457200">
              <a:spcBef>
                <a:spcPts val="1758"/>
              </a:spcBef>
              <a:buSzPct val="125000"/>
              <a:buFont typeface="Arial"/>
              <a:buChar char="•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Inferior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_______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are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$____</a:t>
            </a:r>
            <a:endParaRPr lang="en-US" altLang="ja-JP" sz="3200" dirty="0" smtClean="0">
              <a:latin typeface="Gill Sans"/>
              <a:ea typeface="ＭＳ Ｐゴシック" charset="0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41232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231554"/>
            <a:ext cx="8534400" cy="57108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b="1" dirty="0" smtClean="0">
                <a:solidFill>
                  <a:srgbClr val="1F497D"/>
                </a:solidFill>
                <a:latin typeface="Gill Sans" pitchFamily="1" charset="0"/>
              </a:rPr>
              <a:t>More Affordable Than You Think…</a:t>
            </a:r>
            <a:endParaRPr lang="en-US" sz="36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3" name="Rectangle 1"/>
          <p:cNvSpPr>
            <a:spLocks/>
          </p:cNvSpPr>
          <p:nvPr/>
        </p:nvSpPr>
        <p:spPr bwMode="auto">
          <a:xfrm>
            <a:off x="315232" y="1477667"/>
            <a:ext cx="8475257" cy="228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Just 3 payments of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</a:t>
            </a:r>
            <a:endParaRPr lang="en-US" altLang="ja-JP" sz="4000" b="1" dirty="0" smtClean="0">
              <a:solidFill>
                <a:srgbClr val="008000"/>
              </a:solidFill>
              <a:latin typeface="Gill Sans"/>
              <a:ea typeface="ＭＳ Ｐゴシック" charset="0"/>
              <a:cs typeface="Gill Sans"/>
            </a:endParaRPr>
          </a:p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Or Pay in full today, just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(Save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$__!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6918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mv="urn:schemas-microsoft-com:mac:vml"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060" y="1422400"/>
            <a:ext cx="1252137" cy="1160780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231554"/>
            <a:ext cx="8534400" cy="57108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b="1" dirty="0" smtClean="0">
                <a:solidFill>
                  <a:srgbClr val="1F497D"/>
                </a:solidFill>
                <a:latin typeface="Gill Sans" pitchFamily="1" charset="0"/>
              </a:rPr>
              <a:t>But I’ll Do You One Even Better…</a:t>
            </a:r>
            <a:endParaRPr lang="en-US" sz="36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3" name="Rectangle 1"/>
          <p:cNvSpPr>
            <a:spLocks/>
          </p:cNvSpPr>
          <p:nvPr/>
        </p:nvSpPr>
        <p:spPr bwMode="auto">
          <a:xfrm>
            <a:off x="508273" y="888387"/>
            <a:ext cx="8087087" cy="228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Just 3 payments of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</a:t>
            </a:r>
            <a:endParaRPr lang="en-US" altLang="ja-JP" sz="4000" b="1" dirty="0" smtClean="0">
              <a:solidFill>
                <a:srgbClr val="008000"/>
              </a:solidFill>
              <a:latin typeface="Gill Sans"/>
              <a:ea typeface="ＭＳ Ｐゴシック" charset="0"/>
              <a:cs typeface="Gill Sans"/>
            </a:endParaRPr>
          </a:p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Or Pay in full today, just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(Save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$___!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32760" y="36208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4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1292211"/>
            <a:ext cx="8534400" cy="135340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rgbClr val="1F497D"/>
                </a:solidFill>
                <a:latin typeface="Gill Sans" pitchFamily="1" charset="0"/>
              </a:rPr>
              <a:t>Here’s What To Do Now…</a:t>
            </a:r>
            <a:endParaRPr lang="en-US" sz="40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2760" y="3974812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688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2216771"/>
            <a:ext cx="8534400" cy="76010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rgbClr val="1F497D"/>
                </a:solidFill>
                <a:latin typeface="Gill Sans" pitchFamily="1" charset="0"/>
              </a:rPr>
              <a:t>(Show Order Page Image)</a:t>
            </a:r>
            <a:endParaRPr lang="en-US" sz="40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669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027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915220" y="2336800"/>
            <a:ext cx="7311103" cy="711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200" b="1" dirty="0" smtClean="0">
                <a:solidFill>
                  <a:srgbClr val="1F497D"/>
                </a:solidFill>
              </a:rPr>
              <a:t>So, if you want to…</a:t>
            </a:r>
            <a:endParaRPr lang="en-US" sz="32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034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969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796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4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415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148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034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16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85835" y="889000"/>
            <a:ext cx="8546809" cy="4074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546493" indent="-457200">
              <a:spcBef>
                <a:spcPts val="1758"/>
              </a:spcBef>
              <a:buSzPct val="125000"/>
              <a:buFont typeface="Arial"/>
              <a:buChar char="•"/>
            </a:pPr>
            <a:r>
              <a:rPr lang="en-US" altLang="ja-JP" sz="2400" dirty="0" smtClean="0">
                <a:latin typeface="Gill Sans"/>
                <a:ea typeface="ＭＳ Ｐゴシック" charset="0"/>
                <a:cs typeface="Gill Sans"/>
              </a:rPr>
              <a:t>Reason #1</a:t>
            </a:r>
          </a:p>
          <a:p>
            <a:pPr marL="546493" indent="-457200">
              <a:spcBef>
                <a:spcPts val="1758"/>
              </a:spcBef>
              <a:buSzPct val="125000"/>
              <a:buFont typeface="Arial"/>
              <a:buChar char="•"/>
            </a:pPr>
            <a:r>
              <a:rPr lang="en-US" altLang="ja-JP" sz="2400" dirty="0" smtClean="0">
                <a:latin typeface="Gill Sans"/>
                <a:ea typeface="ＭＳ Ｐゴシック" charset="0"/>
                <a:cs typeface="Gill Sans"/>
              </a:rPr>
              <a:t>Reason #2</a:t>
            </a:r>
          </a:p>
          <a:p>
            <a:pPr marL="546493" indent="-457200">
              <a:spcBef>
                <a:spcPts val="1758"/>
              </a:spcBef>
              <a:buSzPct val="125000"/>
              <a:buFont typeface="Arial"/>
              <a:buChar char="•"/>
            </a:pPr>
            <a:r>
              <a:rPr lang="en-US" altLang="ja-JP" sz="2400" dirty="0" smtClean="0">
                <a:latin typeface="Gill Sans"/>
                <a:ea typeface="ＭＳ Ｐゴシック" charset="0"/>
                <a:cs typeface="Gill Sans"/>
              </a:rPr>
              <a:t>Reason #3</a:t>
            </a:r>
            <a:endParaRPr lang="en-US" altLang="ja-JP" sz="2400" dirty="0" smtClean="0">
              <a:latin typeface="Gill Sans"/>
              <a:ea typeface="ＭＳ Ｐゴシック" charset="0"/>
              <a:cs typeface="Gill Sans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71500" y="0"/>
            <a:ext cx="7975600" cy="59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3000" b="1" dirty="0" smtClean="0">
                <a:solidFill>
                  <a:srgbClr val="1F497D"/>
                </a:solidFill>
                <a:latin typeface="Gill Sans"/>
                <a:ea typeface="ＭＳ Ｐゴシック" charset="0"/>
                <a:cs typeface="Gill Sans"/>
              </a:rPr>
              <a:t>Why This Is So Crucial NOW</a:t>
            </a:r>
            <a:endParaRPr lang="en-US" sz="3000" b="1" dirty="0">
              <a:solidFill>
                <a:srgbClr val="1F497D"/>
              </a:solidFill>
              <a:latin typeface="Gill Sans"/>
              <a:ea typeface="ＭＳ Ｐゴシック" charset="0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92747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542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61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2050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52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(Get Result)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2050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570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213360" y="2184400"/>
            <a:ext cx="8686800" cy="95504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All in </a:t>
            </a:r>
            <a:r>
              <a:rPr lang="en-US" sz="4000" b="1" dirty="0" smtClean="0">
                <a:solidFill>
                  <a:srgbClr val="1F497D"/>
                </a:solidFill>
              </a:rPr>
              <a:t>______</a:t>
            </a:r>
            <a:r>
              <a:rPr lang="en-US" sz="4000" b="1" dirty="0" smtClean="0">
                <a:solidFill>
                  <a:srgbClr val="1F497D"/>
                </a:solidFill>
              </a:rPr>
              <a:t>…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2177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451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ahoma" pitchFamily="1" charset="0"/>
            </a:endParaRP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b="1">
                <a:latin typeface="Arial" pitchFamily="1" charset="0"/>
              </a:rPr>
              <a:t>[INSERT CERTIFICATE]</a:t>
            </a:r>
          </a:p>
        </p:txBody>
      </p:sp>
      <p:pic>
        <p:nvPicPr>
          <p:cNvPr id="1044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304800" y="742950"/>
            <a:ext cx="8610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b="1" kern="0" dirty="0" smtClean="0">
                <a:solidFill>
                  <a:schemeClr val="tx2"/>
                </a:solidFill>
                <a:latin typeface="Gill Sans"/>
                <a:ea typeface="Tahoma" pitchFamily="34" charset="0"/>
                <a:cs typeface="Gill Sans"/>
              </a:rPr>
              <a:t>THERE IS ZERO RISK!</a:t>
            </a:r>
            <a:endParaRPr lang="en-US" sz="3600" b="1" kern="0" dirty="0">
              <a:solidFill>
                <a:schemeClr val="tx2"/>
              </a:solidFill>
              <a:latin typeface="Gill Sans"/>
              <a:ea typeface="Tahoma" pitchFamily="34" charset="0"/>
              <a:cs typeface="Gill San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3458" y="4029346"/>
            <a:ext cx="3152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8000"/>
                </a:solidFill>
              </a:rPr>
              <a:t>MYLINK.com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914400" y="1474800"/>
            <a:ext cx="7315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2800" dirty="0" smtClean="0">
                <a:latin typeface="Gill Sans" pitchFamily="1" charset="0"/>
              </a:rPr>
              <a:t>No Questions Asked 100% Satisfaction Guarantee Or Your Money Back!</a:t>
            </a:r>
          </a:p>
          <a:p>
            <a:pPr algn="ctr"/>
            <a:endParaRPr lang="en-US" altLang="ja-JP" sz="2800" dirty="0" smtClean="0">
              <a:latin typeface="Gill Sans" pitchFamily="1" charset="0"/>
            </a:endParaRPr>
          </a:p>
          <a:p>
            <a:pPr algn="ctr"/>
            <a:r>
              <a:rPr lang="en-US" altLang="ja-JP" sz="2800" dirty="0" smtClean="0">
                <a:latin typeface="Gill Sans" pitchFamily="1" charset="0"/>
              </a:rPr>
              <a:t>If you don’t feel you got at least 10X the value of your investment in the first </a:t>
            </a:r>
            <a:r>
              <a:rPr lang="en-US" altLang="ja-JP" sz="2800" dirty="0" smtClean="0">
                <a:latin typeface="Gill Sans" pitchFamily="1" charset="0"/>
              </a:rPr>
              <a:t>__ </a:t>
            </a:r>
            <a:r>
              <a:rPr lang="en-US" altLang="ja-JP" sz="2800" dirty="0" smtClean="0">
                <a:latin typeface="Gill Sans" pitchFamily="1" charset="0"/>
              </a:rPr>
              <a:t>days, I will refund 100% of your money.</a:t>
            </a:r>
          </a:p>
        </p:txBody>
      </p:sp>
    </p:spTree>
    <p:extLst>
      <p:ext uri="{BB962C8B-B14F-4D97-AF65-F5344CB8AC3E}">
        <p14:creationId xmlns:p14="http://schemas.microsoft.com/office/powerpoint/2010/main" val="305207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52870" y="1833769"/>
            <a:ext cx="7173452" cy="13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Gill Sans"/>
                <a:cs typeface="Gill Sans"/>
              </a:rPr>
              <a:t>But Wait, I’ll Make This Even Better…</a:t>
            </a:r>
            <a:endParaRPr lang="en-US" sz="3600" b="1" dirty="0">
              <a:solidFill>
                <a:schemeClr val="tx2"/>
              </a:solidFill>
              <a:latin typeface="Gill Sans" pitchFamily="1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034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386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(BONUS #1)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2760" y="40907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71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853440" y="2184400"/>
            <a:ext cx="7677683" cy="77216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solidFill>
                  <a:srgbClr val="1F497D"/>
                </a:solidFill>
              </a:rPr>
              <a:t>(BONUS #2)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760" y="41796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202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30400" y="2130715"/>
            <a:ext cx="7320503" cy="705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/>
                <a:ea typeface="+mj-ea"/>
                <a:cs typeface="Gill Sans"/>
              </a:defRPr>
            </a:lvl1pPr>
          </a:lstStyle>
          <a:p>
            <a:r>
              <a:rPr lang="en-US" sz="3600" b="1" dirty="0" smtClean="0">
                <a:solidFill>
                  <a:schemeClr val="tx2"/>
                </a:solidFill>
              </a:rPr>
              <a:t>Do You Think You Can ________ With My Help?</a:t>
            </a:r>
            <a:endParaRPr lang="en-US" sz="36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2760" y="41669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139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19600" y="4005881"/>
            <a:ext cx="419100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1" dirty="0">
                <a:latin typeface="Arial" charset="0"/>
                <a:ea typeface="ＭＳ Ｐゴシック" pitchFamily="1" charset="-128"/>
                <a:cs typeface="+mn-cs"/>
              </a:rPr>
              <a:t>Total Value </a:t>
            </a:r>
            <a:r>
              <a:rPr lang="en-US" sz="3600" b="1" dirty="0" smtClean="0"/>
              <a:t>$_____</a:t>
            </a:r>
            <a:endParaRPr lang="en-US" sz="36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9308"/>
            <a:ext cx="8077200" cy="48603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b="1" dirty="0">
                <a:solidFill>
                  <a:srgbClr val="1F497D"/>
                </a:solidFill>
                <a:latin typeface="Gill Sans"/>
                <a:cs typeface="Gill Sans"/>
              </a:rPr>
              <a:t>Here’s A Breakdown </a:t>
            </a:r>
            <a:r>
              <a:rPr lang="en-US" sz="2800" b="1" dirty="0" smtClean="0">
                <a:solidFill>
                  <a:srgbClr val="1F497D"/>
                </a:solidFill>
                <a:latin typeface="Gill Sans"/>
                <a:cs typeface="Gill Sans"/>
              </a:rPr>
              <a:t>What You’re Getting</a:t>
            </a:r>
            <a:r>
              <a:rPr lang="en-US" sz="2800" b="1" dirty="0" smtClean="0">
                <a:solidFill>
                  <a:srgbClr val="1F497D"/>
                </a:solidFill>
              </a:rPr>
              <a:t>:</a:t>
            </a:r>
            <a:endParaRPr lang="en-US" sz="2800" b="1" dirty="0">
              <a:solidFill>
                <a:srgbClr val="1F497D"/>
              </a:solidFill>
              <a:latin typeface="Gill Sans"/>
              <a:cs typeface="Gill San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1193" y="532573"/>
            <a:ext cx="864638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2400" dirty="0" smtClean="0">
                <a:latin typeface="Gill Sans"/>
                <a:cs typeface="Gill Sans"/>
              </a:rPr>
              <a:t>______________</a:t>
            </a:r>
            <a:r>
              <a:rPr lang="en-US" sz="2400" dirty="0" smtClean="0">
                <a:latin typeface="Gill Sans"/>
                <a:cs typeface="Gill Sans"/>
              </a:rPr>
              <a:t>							</a:t>
            </a:r>
            <a:r>
              <a:rPr lang="en-US" sz="2400" dirty="0" smtClean="0">
                <a:latin typeface="Gill Sans"/>
                <a:cs typeface="Gill Sans"/>
              </a:rPr>
              <a:t>		$___ Value</a:t>
            </a:r>
          </a:p>
          <a:p>
            <a:r>
              <a:rPr lang="en-US" sz="2400" dirty="0">
                <a:latin typeface="Gill Sans"/>
                <a:cs typeface="Gill Sans"/>
              </a:rPr>
              <a:t>______________							</a:t>
            </a:r>
            <a:r>
              <a:rPr lang="en-US" sz="2400" dirty="0" smtClean="0">
                <a:latin typeface="Gill Sans"/>
                <a:cs typeface="Gill Sans"/>
              </a:rPr>
              <a:t>		</a:t>
            </a:r>
            <a:r>
              <a:rPr lang="en-US" sz="2400" dirty="0">
                <a:latin typeface="Gill Sans"/>
                <a:cs typeface="Gill Sans"/>
              </a:rPr>
              <a:t>$___ Value</a:t>
            </a:r>
          </a:p>
          <a:p>
            <a:r>
              <a:rPr lang="en-US" sz="2400" dirty="0" smtClean="0">
                <a:latin typeface="Gill Sans"/>
                <a:cs typeface="Gill Sans"/>
              </a:rPr>
              <a:t>______________</a:t>
            </a:r>
            <a:r>
              <a:rPr lang="en-US" sz="2400" dirty="0">
                <a:latin typeface="Gill Sans"/>
                <a:cs typeface="Gill Sans"/>
              </a:rPr>
              <a:t>							</a:t>
            </a:r>
            <a:r>
              <a:rPr lang="en-US" sz="2400" dirty="0" smtClean="0">
                <a:latin typeface="Gill Sans"/>
                <a:cs typeface="Gill Sans"/>
              </a:rPr>
              <a:t>		</a:t>
            </a:r>
            <a:r>
              <a:rPr lang="en-US" sz="2400" dirty="0">
                <a:latin typeface="Gill Sans"/>
                <a:cs typeface="Gill Sans"/>
              </a:rPr>
              <a:t>$___ Value</a:t>
            </a:r>
          </a:p>
          <a:p>
            <a:r>
              <a:rPr lang="en-US" sz="2400" dirty="0" smtClean="0">
                <a:latin typeface="Gill Sans"/>
                <a:cs typeface="Gill Sans"/>
              </a:rPr>
              <a:t>______________</a:t>
            </a:r>
            <a:r>
              <a:rPr lang="en-US" sz="2400" dirty="0">
                <a:latin typeface="Gill Sans"/>
                <a:cs typeface="Gill Sans"/>
              </a:rPr>
              <a:t>									$___ Value</a:t>
            </a:r>
          </a:p>
          <a:p>
            <a:r>
              <a:rPr lang="en-US" sz="2400" dirty="0" smtClean="0">
                <a:latin typeface="Gill Sans"/>
                <a:cs typeface="Gill Sans"/>
              </a:rPr>
              <a:t>______________</a:t>
            </a:r>
            <a:r>
              <a:rPr lang="en-US" sz="2400" dirty="0">
                <a:latin typeface="Gill Sans"/>
                <a:cs typeface="Gill Sans"/>
              </a:rPr>
              <a:t>									$___ Value</a:t>
            </a:r>
          </a:p>
          <a:p>
            <a:r>
              <a:rPr lang="en-US" sz="2400" dirty="0" smtClean="0">
                <a:latin typeface="Gill Sans"/>
                <a:cs typeface="Gill Sans"/>
              </a:rPr>
              <a:t>______________</a:t>
            </a:r>
            <a:r>
              <a:rPr lang="en-US" sz="2400" dirty="0">
                <a:latin typeface="Gill Sans"/>
                <a:cs typeface="Gill Sans"/>
              </a:rPr>
              <a:t>									$___ Value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1193" y="4005881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21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759542" y="18026"/>
            <a:ext cx="7772400" cy="5855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800" b="1" dirty="0" smtClean="0">
                <a:solidFill>
                  <a:srgbClr val="1F497D"/>
                </a:solidFill>
              </a:rPr>
              <a:t>Is This For You?</a:t>
            </a:r>
            <a:endParaRPr lang="en-US" sz="3800" b="1" dirty="0">
              <a:solidFill>
                <a:srgbClr val="1F497D"/>
              </a:solidFill>
              <a:latin typeface="Gill Sans"/>
              <a:cs typeface="Gill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289" y="1087231"/>
            <a:ext cx="3048000" cy="30480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85835" y="603539"/>
            <a:ext cx="8546809" cy="4074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>
                <a:latin typeface="Gill Sans"/>
                <a:ea typeface="ＭＳ Ｐゴシック" charset="0"/>
                <a:cs typeface="Gill Sans"/>
              </a:rPr>
              <a:t>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 smtClean="0">
                <a:latin typeface="Gill Sans"/>
                <a:ea typeface="ＭＳ Ｐゴシック" charset="0"/>
                <a:cs typeface="Gill Sans"/>
              </a:rPr>
              <a:t>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>
                <a:latin typeface="Gill Sans"/>
                <a:ea typeface="ＭＳ Ｐゴシック" charset="0"/>
                <a:cs typeface="Gill Sans"/>
              </a:rPr>
              <a:t>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>
                <a:latin typeface="Gill Sans"/>
                <a:ea typeface="ＭＳ Ｐゴシック" charset="0"/>
                <a:cs typeface="Gill Sans"/>
              </a:rPr>
              <a:t>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>
                <a:latin typeface="Gill Sans"/>
                <a:ea typeface="ＭＳ Ｐゴシック" charset="0"/>
                <a:cs typeface="Gill Sans"/>
              </a:rPr>
              <a:t>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ü"/>
            </a:pPr>
            <a:r>
              <a:rPr lang="en-US" altLang="ja-JP" sz="2400" dirty="0" smtClean="0">
                <a:latin typeface="Gill Sans"/>
                <a:ea typeface="ＭＳ Ｐゴシック" charset="0"/>
                <a:cs typeface="Gill Sans"/>
              </a:rPr>
              <a:t>_________</a:t>
            </a:r>
            <a:endParaRPr lang="en-US" altLang="ja-JP" sz="2400" dirty="0">
              <a:latin typeface="Gill Sans"/>
              <a:ea typeface="ＭＳ Ｐゴシック" charset="0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026072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060" y="1422400"/>
            <a:ext cx="1252137" cy="1160780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280" y="231554"/>
            <a:ext cx="8534400" cy="57108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b="1" dirty="0" smtClean="0">
                <a:solidFill>
                  <a:srgbClr val="1F497D"/>
                </a:solidFill>
                <a:latin typeface="Gill Sans" pitchFamily="1" charset="0"/>
              </a:rPr>
              <a:t>But I’ll Do You One Even Better…</a:t>
            </a:r>
            <a:endParaRPr lang="en-US" sz="3600" b="1" dirty="0">
              <a:solidFill>
                <a:srgbClr val="1F497D"/>
              </a:solidFill>
              <a:latin typeface="Gill Sans" pitchFamily="1" charset="0"/>
            </a:endParaRPr>
          </a:p>
        </p:txBody>
      </p:sp>
      <p:sp>
        <p:nvSpPr>
          <p:cNvPr id="3" name="Rectangle 1"/>
          <p:cNvSpPr>
            <a:spLocks/>
          </p:cNvSpPr>
          <p:nvPr/>
        </p:nvSpPr>
        <p:spPr bwMode="auto">
          <a:xfrm>
            <a:off x="508273" y="888387"/>
            <a:ext cx="8087087" cy="228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Just 3 payments of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</a:t>
            </a:r>
            <a:endParaRPr lang="en-US" altLang="ja-JP" sz="4000" b="1" dirty="0" smtClean="0">
              <a:solidFill>
                <a:srgbClr val="008000"/>
              </a:solidFill>
              <a:latin typeface="Gill Sans"/>
              <a:ea typeface="ＭＳ Ｐゴシック" charset="0"/>
              <a:cs typeface="Gill Sans"/>
            </a:endParaRPr>
          </a:p>
          <a:p>
            <a:pPr marL="546493" indent="-457200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Or Pay in full today, just </a:t>
            </a:r>
            <a:r>
              <a:rPr lang="en-US" altLang="ja-JP" sz="4000" b="1" dirty="0" smtClean="0">
                <a:solidFill>
                  <a:srgbClr val="008000"/>
                </a:solidFill>
                <a:latin typeface="Gill Sans"/>
                <a:ea typeface="ＭＳ Ｐゴシック" charset="0"/>
                <a:cs typeface="Gill Sans"/>
              </a:rPr>
              <a:t>$___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(Save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$___!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32760" y="4128869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67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24000"/>
          </a:blip>
          <a:stretch>
            <a:fillRect/>
          </a:stretch>
        </p:blipFill>
        <p:spPr>
          <a:xfrm>
            <a:off x="5791201" y="1314450"/>
            <a:ext cx="2767697" cy="2686050"/>
          </a:xfrm>
          <a:prstGeom prst="rect">
            <a:avLst/>
          </a:prstGeom>
          <a:effectLst>
            <a:softEdge rad="571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0069">
            <a:off x="3152811" y="227500"/>
            <a:ext cx="2194540" cy="3291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032760" y="4317424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791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 rot="20948829">
            <a:off x="6335061" y="2887061"/>
            <a:ext cx="1919097" cy="1133348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alphaModFix amt="15000"/>
          </a:blip>
          <a:stretch>
            <a:fillRect/>
          </a:stretch>
        </p:blipFill>
        <p:spPr>
          <a:xfrm>
            <a:off x="7528560" y="84260"/>
            <a:ext cx="1615440" cy="2207768"/>
          </a:xfrm>
          <a:prstGeom prst="rect">
            <a:avLst/>
          </a:prstGeom>
          <a:effectLst>
            <a:softEdge rad="4826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alphaModFix amt="8000"/>
          </a:blip>
          <a:stretch>
            <a:fillRect/>
          </a:stretch>
        </p:blipFill>
        <p:spPr>
          <a:xfrm>
            <a:off x="2518026" y="94433"/>
            <a:ext cx="4096512" cy="4096512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alphaModFix amt="12000"/>
          </a:blip>
          <a:stretch>
            <a:fillRect/>
          </a:stretch>
        </p:blipFill>
        <p:spPr>
          <a:xfrm rot="20886197">
            <a:off x="-254746" y="49178"/>
            <a:ext cx="2514600" cy="896874"/>
          </a:xfrm>
          <a:prstGeom prst="rect">
            <a:avLst/>
          </a:prstGeom>
          <a:effectLst>
            <a:softEdge rad="368300"/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alphaModFix amt="36000"/>
          </a:blip>
          <a:stretch>
            <a:fillRect/>
          </a:stretch>
        </p:blipFill>
        <p:spPr>
          <a:xfrm>
            <a:off x="155826" y="742950"/>
            <a:ext cx="2362200" cy="1322832"/>
          </a:xfrm>
          <a:prstGeom prst="rect">
            <a:avLst/>
          </a:prstGeom>
          <a:effectLst>
            <a:softEdge rad="54610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alphaModFix amt="12000"/>
          </a:blip>
          <a:stretch>
            <a:fillRect/>
          </a:stretch>
        </p:blipFill>
        <p:spPr>
          <a:xfrm>
            <a:off x="752600" y="2796064"/>
            <a:ext cx="1493520" cy="1377950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324267"/>
            <a:ext cx="7924800" cy="15430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32760" y="4174014"/>
            <a:ext cx="3128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8000"/>
                </a:solidFill>
              </a:rPr>
              <a:t>MyLink.com</a:t>
            </a:r>
            <a:endParaRPr lang="en-US" sz="4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897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/>
          </p:cNvSpPr>
          <p:nvPr/>
        </p:nvSpPr>
        <p:spPr bwMode="auto">
          <a:xfrm>
            <a:off x="315232" y="886617"/>
            <a:ext cx="8475257" cy="301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This will go on for ____</a:t>
            </a:r>
            <a:endParaRPr lang="en-US" altLang="ja-JP" sz="3200" dirty="0" smtClean="0">
              <a:latin typeface="Gill Sans"/>
              <a:ea typeface="ＭＳ Ｐゴシック" charset="0"/>
              <a:cs typeface="Gill Sans"/>
            </a:endParaRP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sz="3200" dirty="0" smtClean="0">
                <a:latin typeface="Gill Sans"/>
                <a:ea typeface="ＭＳ Ｐゴシック" charset="0"/>
                <a:cs typeface="Gill Sans"/>
              </a:rPr>
              <a:t>Eliminate distractions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sz="3200" dirty="0" smtClean="0">
                <a:latin typeface="Gill Sans"/>
                <a:ea typeface="ＭＳ Ｐゴシック" charset="0"/>
                <a:cs typeface="Gill Sans"/>
              </a:rPr>
              <a:t>Take notes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sz="3200" dirty="0" smtClean="0">
                <a:latin typeface="Gill Sans"/>
                <a:ea typeface="ＭＳ Ｐゴシック" charset="0"/>
                <a:cs typeface="Gill Sans"/>
              </a:rPr>
              <a:t>Q&amp;A at the end</a:t>
            </a:r>
          </a:p>
        </p:txBody>
      </p:sp>
      <p:sp>
        <p:nvSpPr>
          <p:cNvPr id="27650" name="Rectangle 2"/>
          <p:cNvSpPr>
            <a:spLocks/>
          </p:cNvSpPr>
          <p:nvPr/>
        </p:nvSpPr>
        <p:spPr bwMode="auto">
          <a:xfrm>
            <a:off x="937617" y="0"/>
            <a:ext cx="7259836" cy="59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3600" b="1" dirty="0" smtClean="0">
                <a:solidFill>
                  <a:srgbClr val="1F497D"/>
                </a:solidFill>
                <a:latin typeface="Gill Sans"/>
                <a:ea typeface="ＭＳ Ｐゴシック" charset="0"/>
                <a:cs typeface="Gill Sans"/>
              </a:rPr>
              <a:t>Expectations</a:t>
            </a:r>
            <a:endParaRPr lang="en-US" sz="3600" b="1" dirty="0">
              <a:solidFill>
                <a:srgbClr val="1F497D"/>
              </a:solidFill>
              <a:latin typeface="Gill Sans"/>
              <a:ea typeface="ＭＳ Ｐゴシック" charset="0"/>
              <a:cs typeface="Gill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419" y="648084"/>
            <a:ext cx="1732230" cy="1748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145" y="2959918"/>
            <a:ext cx="1123012" cy="14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1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/>
          </p:cNvSpPr>
          <p:nvPr/>
        </p:nvSpPr>
        <p:spPr bwMode="auto">
          <a:xfrm>
            <a:off x="315232" y="1095178"/>
            <a:ext cx="8475257" cy="301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>
                <a:latin typeface="Gill Sans"/>
                <a:ea typeface="ＭＳ Ｐゴシック" charset="0"/>
                <a:cs typeface="Gill Sans"/>
              </a:rPr>
              <a:t>Not </a:t>
            </a: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___________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 smtClean="0">
                <a:latin typeface="Gill Sans"/>
                <a:ea typeface="ＭＳ Ｐゴシック" charset="0"/>
                <a:cs typeface="Gill Sans"/>
              </a:rPr>
              <a:t>Not </a:t>
            </a:r>
            <a:r>
              <a:rPr lang="en-US" altLang="ja-JP" sz="3200" dirty="0">
                <a:latin typeface="Gill Sans"/>
                <a:ea typeface="ＭＳ Ｐゴシック" charset="0"/>
                <a:cs typeface="Gill Sans"/>
              </a:rPr>
              <a:t>___________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r>
              <a:rPr lang="en-US" altLang="ja-JP" sz="3200" dirty="0">
                <a:latin typeface="Gill Sans"/>
                <a:ea typeface="ＭＳ Ｐゴシック" charset="0"/>
                <a:cs typeface="Gill Sans"/>
              </a:rPr>
              <a:t>Not ___________</a:t>
            </a:r>
          </a:p>
          <a:p>
            <a:pPr marL="535762" indent="-446469">
              <a:spcBef>
                <a:spcPts val="1758"/>
              </a:spcBef>
              <a:buSzPct val="125000"/>
              <a:buFont typeface="Wingdings" charset="2"/>
              <a:buChar char="Ø"/>
            </a:pPr>
            <a:endParaRPr lang="en-US" altLang="ja-JP" sz="3200" dirty="0">
              <a:latin typeface="Gill Sans"/>
              <a:ea typeface="ＭＳ Ｐゴシック" charset="0"/>
              <a:cs typeface="Gill Sans"/>
            </a:endParaRPr>
          </a:p>
        </p:txBody>
      </p:sp>
      <p:sp>
        <p:nvSpPr>
          <p:cNvPr id="27650" name="Rectangle 2"/>
          <p:cNvSpPr>
            <a:spLocks/>
          </p:cNvSpPr>
          <p:nvPr/>
        </p:nvSpPr>
        <p:spPr bwMode="auto">
          <a:xfrm>
            <a:off x="937617" y="142240"/>
            <a:ext cx="7259836" cy="59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3600" b="1" dirty="0" smtClean="0">
                <a:solidFill>
                  <a:srgbClr val="1F497D"/>
                </a:solidFill>
                <a:latin typeface="Gill Sans"/>
                <a:ea typeface="ＭＳ Ｐゴシック" charset="0"/>
                <a:cs typeface="Gill Sans"/>
              </a:rPr>
              <a:t>Expectations: What It’s Not…</a:t>
            </a:r>
            <a:endParaRPr lang="en-US" sz="3600" b="1" dirty="0">
              <a:solidFill>
                <a:srgbClr val="1F497D"/>
              </a:solidFill>
              <a:latin typeface="Gill Sans"/>
              <a:ea typeface="ＭＳ Ｐゴシック" charset="0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613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21316</TotalTime>
  <Words>1687</Words>
  <Application>Microsoft Macintosh PowerPoint</Application>
  <PresentationFormat>On-screen Show (16:9)</PresentationFormat>
  <Paragraphs>297</Paragraphs>
  <Slides>72</Slides>
  <Notes>60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PowerPoint Presentation</vt:lpstr>
      <vt:lpstr>PowerPoint Presentation</vt:lpstr>
      <vt:lpstr>PowerPoint Presentation</vt:lpstr>
      <vt:lpstr>Introduction</vt:lpstr>
      <vt:lpstr>You’re About To Discover…</vt:lpstr>
      <vt:lpstr>PowerPoint Presentation</vt:lpstr>
      <vt:lpstr>Is This For You?</vt:lpstr>
      <vt:lpstr>PowerPoint Presentation</vt:lpstr>
      <vt:lpstr>PowerPoint Presentation</vt:lpstr>
      <vt:lpstr>PowerPoint Presentation</vt:lpstr>
      <vt:lpstr>PowerPoint Presentation</vt:lpstr>
      <vt:lpstr>(Story Of Struggle)</vt:lpstr>
      <vt:lpstr>(Story Crash)</vt:lpstr>
      <vt:lpstr>(Story Up)</vt:lpstr>
      <vt:lpstr>(Present Story)</vt:lpstr>
      <vt:lpstr>PowerPoint Presentation</vt:lpstr>
      <vt:lpstr>(Secret/Key #1)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Summarize</vt:lpstr>
      <vt:lpstr>How Can I Use This To Get Results Now?</vt:lpstr>
      <vt:lpstr>PowerPoint Presentation</vt:lpstr>
      <vt:lpstr>What _____ Is</vt:lpstr>
      <vt:lpstr>This program is specifically designed to…</vt:lpstr>
      <vt:lpstr>(Benefit)</vt:lpstr>
      <vt:lpstr>(Benefit)</vt:lpstr>
      <vt:lpstr>(Benefit)</vt:lpstr>
      <vt:lpstr>So, if you want to…</vt:lpstr>
      <vt:lpstr>(Get Result)</vt:lpstr>
      <vt:lpstr>(Get Result)</vt:lpstr>
      <vt:lpstr>(Get Result)</vt:lpstr>
      <vt:lpstr>(Get Result)</vt:lpstr>
      <vt:lpstr>(Get Result)</vt:lpstr>
      <vt:lpstr>(Get Result)</vt:lpstr>
      <vt:lpstr>All in ______…</vt:lpstr>
      <vt:lpstr>Then you are exactly the person I designed this course for…</vt:lpstr>
      <vt:lpstr>Here’s How We’re Going To Do It…</vt:lpstr>
      <vt:lpstr>(Benefit anchored to product)</vt:lpstr>
      <vt:lpstr>(Benefit anchored to product)</vt:lpstr>
      <vt:lpstr>(Benefit anchored to product)</vt:lpstr>
      <vt:lpstr>(Benefit anchored to product)</vt:lpstr>
      <vt:lpstr>(Benefit anchored to product)</vt:lpstr>
      <vt:lpstr>You’re Getting The Exact Same System I Personally Used…</vt:lpstr>
      <vt:lpstr>What’s The Price?</vt:lpstr>
      <vt:lpstr>More Affordable Than You Think…</vt:lpstr>
      <vt:lpstr>But I’ll Do You One Even Better…</vt:lpstr>
      <vt:lpstr>Here’s What To Do Now…</vt:lpstr>
      <vt:lpstr>(Show Order Page Image)</vt:lpstr>
      <vt:lpstr>So, if you want to…</vt:lpstr>
      <vt:lpstr>(Get Result)</vt:lpstr>
      <vt:lpstr>(Get Result)</vt:lpstr>
      <vt:lpstr>(Get Result)</vt:lpstr>
      <vt:lpstr>(Get Result)</vt:lpstr>
      <vt:lpstr>(Get Result)</vt:lpstr>
      <vt:lpstr>(Get Result)</vt:lpstr>
      <vt:lpstr>All in ______…</vt:lpstr>
      <vt:lpstr>PowerPoint Presentation</vt:lpstr>
      <vt:lpstr>PowerPoint Presentation</vt:lpstr>
      <vt:lpstr>(BONUS #1)</vt:lpstr>
      <vt:lpstr>(BONUS #2)</vt:lpstr>
      <vt:lpstr>PowerPoint Presentation</vt:lpstr>
      <vt:lpstr>Here’s A Breakdown What You’re Getting:</vt:lpstr>
      <vt:lpstr>But I’ll Do You One Even Better…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Erway</dc:creator>
  <cp:lastModifiedBy>Tim Erway</cp:lastModifiedBy>
  <cp:revision>415</cp:revision>
  <dcterms:created xsi:type="dcterms:W3CDTF">2014-06-10T23:36:31Z</dcterms:created>
  <dcterms:modified xsi:type="dcterms:W3CDTF">2014-06-22T16:41:23Z</dcterms:modified>
</cp:coreProperties>
</file>